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4" r:id="rId3"/>
    <p:sldId id="257" r:id="rId4"/>
    <p:sldId id="265" r:id="rId5"/>
    <p:sldId id="268" r:id="rId6"/>
    <p:sldId id="266" r:id="rId7"/>
    <p:sldId id="267" r:id="rId8"/>
    <p:sldId id="259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55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54770-F90E-4066-BBDC-AF3B158DF445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B42AC-931D-4E8E-A9B2-D433F5434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524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289B4-3D6B-4631-A970-296B25FBB801}" type="datetimeFigureOut">
              <a:rPr lang="en-US" smtClean="0"/>
              <a:pPr/>
              <a:t>4/7/2017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6F00B-CBCC-4706-81E7-4C7958AD79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229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96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3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6773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242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180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6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1pPr>
            <a:lvl2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4pPr>
            <a:lvl5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40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1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chemeClr val="dk1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76792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5785" y="1905000"/>
            <a:ext cx="7772400" cy="1546474"/>
          </a:xfrm>
        </p:spPr>
        <p:txBody>
          <a:bodyPr/>
          <a:lstStyle/>
          <a:p>
            <a:r>
              <a:rPr lang="en-US" dirty="0"/>
              <a:t>Low-Range Force Balance Research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464414"/>
            <a:ext cx="7772400" cy="1046317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By: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Cody Johnson</a:t>
            </a: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Arizona Space Grant Consortium, Phoenix, AZ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April 21-22, 2017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09" b="98705" l="9942" r="91945">
                        <a14:foregroundMark x1="53556" y1="6606" x2="53556" y2="6606"/>
                        <a14:foregroundMark x1="51524" y1="7642" x2="51524" y2="7642"/>
                        <a14:foregroundMark x1="55298" y1="8161" x2="55298" y2="8161"/>
                        <a14:foregroundMark x1="50290" y1="7124" x2="50290" y2="7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8" r="13964"/>
          <a:stretch/>
        </p:blipFill>
        <p:spPr>
          <a:xfrm>
            <a:off x="0" y="3541168"/>
            <a:ext cx="3766088" cy="3209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46" y="5114609"/>
            <a:ext cx="1126454" cy="174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32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864" y="1150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46" y="5114609"/>
            <a:ext cx="1126454" cy="1743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-127" t="17388" r="-611" b="14443"/>
          <a:stretch/>
        </p:blipFill>
        <p:spPr>
          <a:xfrm>
            <a:off x="369864" y="1752600"/>
            <a:ext cx="3886200" cy="4674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09" b="98705" l="9942" r="91945">
                        <a14:foregroundMark x1="53556" y1="6606" x2="53556" y2="6606"/>
                        <a14:foregroundMark x1="51524" y1="7642" x2="51524" y2="7642"/>
                        <a14:foregroundMark x1="55298" y1="8161" x2="55298" y2="8161"/>
                        <a14:foregroundMark x1="50290" y1="7124" x2="50290" y2="7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8" r="13964"/>
          <a:stretch/>
        </p:blipFill>
        <p:spPr>
          <a:xfrm>
            <a:off x="4256064" y="1798002"/>
            <a:ext cx="4914565" cy="418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27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25" y="762000"/>
            <a:ext cx="8229600" cy="1143000"/>
          </a:xfrm>
        </p:spPr>
        <p:txBody>
          <a:bodyPr/>
          <a:lstStyle/>
          <a:p>
            <a:r>
              <a:rPr lang="en-US" dirty="0"/>
              <a:t>What is a Force Balance?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8109325" cy="4662774"/>
          </a:xfrm>
        </p:spPr>
        <p:txBody>
          <a:bodyPr/>
          <a:lstStyle/>
          <a:p>
            <a:r>
              <a:rPr lang="en-US" dirty="0"/>
              <a:t>Supports test specimen </a:t>
            </a:r>
          </a:p>
          <a:p>
            <a:r>
              <a:rPr lang="en-US" dirty="0"/>
              <a:t>Transmits loads</a:t>
            </a:r>
          </a:p>
          <a:p>
            <a:r>
              <a:rPr lang="en-US" dirty="0"/>
              <a:t>Measures forces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46" y="5114609"/>
            <a:ext cx="1126454" cy="1743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472" t="17388" r="14492" b="14443"/>
          <a:stretch/>
        </p:blipFill>
        <p:spPr>
          <a:xfrm>
            <a:off x="4985609" y="1898905"/>
            <a:ext cx="2971800" cy="467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73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46" y="5114609"/>
            <a:ext cx="1126454" cy="1743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Project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562600" cy="4967574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</a:rPr>
              <a:t>Allow low Reynold’s number research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Micro-drones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Viscous flow effects</a:t>
            </a:r>
          </a:p>
          <a:p>
            <a:pPr lvl="1"/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469" t="20000" r="12469" b="15556"/>
          <a:stretch/>
        </p:blipFill>
        <p:spPr>
          <a:xfrm>
            <a:off x="4876800" y="2209800"/>
            <a:ext cx="2895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54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46" y="5114609"/>
            <a:ext cx="1126454" cy="1743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Project Requirements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562600" cy="4967574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</a:rPr>
              <a:t>Capture small forces</a:t>
            </a:r>
          </a:p>
          <a:p>
            <a:r>
              <a:rPr lang="en-US" sz="2400" dirty="0">
                <a:latin typeface="Calibri" panose="020F0502020204030204" pitchFamily="34" charset="0"/>
              </a:rPr>
              <a:t>Record various angle of attacks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</a:endParaRPr>
          </a:p>
          <a:p>
            <a:pPr lvl="1"/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09" b="98705" l="9942" r="91945">
                        <a14:foregroundMark x1="53556" y1="6606" x2="53556" y2="6606"/>
                        <a14:foregroundMark x1="51524" y1="7642" x2="51524" y2="7642"/>
                        <a14:foregroundMark x1="55298" y1="8161" x2="55298" y2="8161"/>
                        <a14:foregroundMark x1="50290" y1="7124" x2="50290" y2="7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8" r="13964"/>
          <a:stretch/>
        </p:blipFill>
        <p:spPr>
          <a:xfrm>
            <a:off x="3352800" y="1856559"/>
            <a:ext cx="5828965" cy="496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59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46" y="5114609"/>
            <a:ext cx="1126454" cy="1743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Project Constraints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562600" cy="4967574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</a:rPr>
              <a:t>Forces not to exceed 50 grams</a:t>
            </a:r>
          </a:p>
          <a:p>
            <a:r>
              <a:rPr lang="en-US" sz="2400" dirty="0">
                <a:latin typeface="Calibri" panose="020F0502020204030204" pitchFamily="34" charset="0"/>
              </a:rPr>
              <a:t>Only record forces in two axis</a:t>
            </a:r>
          </a:p>
          <a:p>
            <a:r>
              <a:rPr lang="en-US" sz="2400" dirty="0">
                <a:latin typeface="Calibri" panose="020F0502020204030204" pitchFamily="34" charset="0"/>
              </a:rPr>
              <a:t>No moments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</a:endParaRPr>
          </a:p>
          <a:p>
            <a:pPr lvl="1"/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09" b="98705" l="9942" r="91945">
                        <a14:foregroundMark x1="53556" y1="6606" x2="53556" y2="6606"/>
                        <a14:foregroundMark x1="51524" y1="7642" x2="51524" y2="7642"/>
                        <a14:foregroundMark x1="55298" y1="8161" x2="55298" y2="8161"/>
                        <a14:foregroundMark x1="50290" y1="7124" x2="50290" y2="7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8" r="13964"/>
          <a:stretch/>
        </p:blipFill>
        <p:spPr>
          <a:xfrm>
            <a:off x="3352800" y="1856559"/>
            <a:ext cx="5828965" cy="496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40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46" y="5114609"/>
            <a:ext cx="1126454" cy="1743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Requirements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562600" cy="4967574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</a:rPr>
              <a:t>Capture small forces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Vertical support 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Allow for horizontal translation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Low range load cells</a:t>
            </a:r>
          </a:p>
          <a:p>
            <a:endParaRPr lang="en-US" sz="1800" dirty="0">
              <a:latin typeface="Calibri" panose="020F0502020204030204" pitchFamily="34" charset="0"/>
            </a:endParaRPr>
          </a:p>
          <a:p>
            <a:pPr lvl="1"/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67344" y1="20078" x2="67344" y2="20078"/>
                        <a14:backgroundMark x1="44630" y1="36010" x2="44630" y2="36010"/>
                        <a14:backgroundMark x1="45428" y1="37176" x2="45428" y2="37176"/>
                        <a14:backgroundMark x1="37591" y1="45207" x2="37591" y2="45207"/>
                        <a14:backgroundMark x1="37736" y1="54793" x2="37736" y2="5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12" t="23403" r="26815" b="23731"/>
          <a:stretch/>
        </p:blipFill>
        <p:spPr>
          <a:xfrm>
            <a:off x="762000" y="3276600"/>
            <a:ext cx="3969631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19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46" y="5114609"/>
            <a:ext cx="1126454" cy="1743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Requirements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562600" cy="4967574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</a:rPr>
              <a:t>Various angles of attack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Digital encoder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Stepper motor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Rotating mount</a:t>
            </a:r>
          </a:p>
          <a:p>
            <a:endParaRPr lang="en-US" sz="1800" dirty="0">
              <a:latin typeface="Calibri" panose="020F0502020204030204" pitchFamily="34" charset="0"/>
            </a:endParaRPr>
          </a:p>
          <a:p>
            <a:pPr lvl="1"/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269" y="1767174"/>
            <a:ext cx="2700338" cy="480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0400" y="1981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Digital Encoder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95500" y="5114609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Rotating Mount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0400" y="4419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Stepper motor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886200" y="4760170"/>
            <a:ext cx="1033462" cy="51034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105400" y="2223215"/>
            <a:ext cx="1785938" cy="62785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477000" y="4569282"/>
            <a:ext cx="516732" cy="307518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662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Load Cell Protection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686800" cy="4967574"/>
          </a:xfrm>
        </p:spPr>
        <p:txBody>
          <a:bodyPr/>
          <a:lstStyle/>
          <a:p>
            <a:r>
              <a:rPr lang="en-US" dirty="0"/>
              <a:t>Support towers to allow for transportation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46" y="5114609"/>
            <a:ext cx="1126454" cy="1743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5803" t="26588" r="5185" b="32301"/>
          <a:stretch/>
        </p:blipFill>
        <p:spPr>
          <a:xfrm>
            <a:off x="990600" y="3124200"/>
            <a:ext cx="3048000" cy="281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42" r="89913">
                        <a14:foregroundMark x1="52104" y1="10881" x2="52104" y2="10881"/>
                        <a14:foregroundMark x1="58999" y1="16192" x2="58999" y2="16192"/>
                        <a14:foregroundMark x1="56241" y1="14508" x2="56241" y2="14508"/>
                        <a14:foregroundMark x1="49927" y1="8290" x2="49927" y2="8290"/>
                        <a14:foregroundMark x1="46952" y1="6736" x2="46952" y2="6736"/>
                        <a14:foregroundMark x1="59652" y1="19819" x2="59652" y2="19819"/>
                        <a14:foregroundMark x1="53991" y1="13083" x2="53991" y2="13083"/>
                        <a14:foregroundMark x1="62337" y1="66451" x2="62337" y2="66451"/>
                        <a14:foregroundMark x1="57329" y1="86528" x2="57329" y2="86528"/>
                        <a14:backgroundMark x1="72642" y1="10622" x2="72642" y2="10622"/>
                        <a14:backgroundMark x1="79245" y1="19301" x2="79245" y2="19301"/>
                        <a14:backgroundMark x1="59797" y1="4922" x2="59797" y2="4922"/>
                        <a14:backgroundMark x1="33527" y1="7772" x2="33527" y2="7772"/>
                        <a14:backgroundMark x1="55080" y1="4663" x2="55080" y2="4663"/>
                        <a14:backgroundMark x1="52903" y1="3368" x2="52903" y2="3368"/>
                        <a14:backgroundMark x1="64514" y1="31865" x2="64514" y2="31865"/>
                        <a14:backgroundMark x1="54644" y1="7772" x2="54644" y2="7772"/>
                        <a14:backgroundMark x1="52322" y1="5829" x2="52322" y2="5829"/>
                        <a14:backgroundMark x1="53048" y1="6736" x2="53048" y2="6736"/>
                        <a14:backgroundMark x1="55443" y1="9197" x2="55443" y2="9197"/>
                        <a14:backgroundMark x1="75327" y1="69819" x2="75327" y2="69819"/>
                        <a14:backgroundMark x1="73730" y1="76554" x2="73730" y2="76554"/>
                        <a14:backgroundMark x1="79390" y1="80699" x2="79390" y2="80699"/>
                        <a14:backgroundMark x1="81422" y1="77073" x2="81422" y2="77073"/>
                        <a14:backgroundMark x1="57475" y1="92228" x2="57475" y2="92228"/>
                        <a14:backgroundMark x1="61030" y1="87953" x2="61030" y2="87953"/>
                        <a14:backgroundMark x1="55080" y1="94689" x2="55080" y2="94689"/>
                        <a14:backgroundMark x1="56168" y1="93005" x2="56168" y2="93005"/>
                        <a14:backgroundMark x1="58418" y1="90544" x2="58418" y2="90544"/>
                        <a14:backgroundMark x1="59797" y1="89119" x2="59797" y2="89119"/>
                        <a14:backgroundMark x1="53556" y1="95596" x2="53556" y2="95596"/>
                        <a14:backgroundMark x1="54136" y1="94948" x2="54136" y2="94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941" y="3048000"/>
            <a:ext cx="5727192" cy="32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85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758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Special Thanks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458200" cy="4967574"/>
          </a:xfrm>
        </p:spPr>
        <p:txBody>
          <a:bodyPr/>
          <a:lstStyle/>
          <a:p>
            <a:r>
              <a:rPr lang="en-US" dirty="0"/>
              <a:t>Dr. Lance </a:t>
            </a:r>
            <a:r>
              <a:rPr lang="en-US" dirty="0" err="1"/>
              <a:t>Traub</a:t>
            </a:r>
            <a:endParaRPr lang="en-US" dirty="0"/>
          </a:p>
          <a:p>
            <a:pPr lvl="1"/>
            <a:r>
              <a:rPr lang="en-US" dirty="0"/>
              <a:t>Mentor for this project</a:t>
            </a:r>
          </a:p>
          <a:p>
            <a:r>
              <a:rPr lang="en-US" dirty="0"/>
              <a:t>Mr. Patrick David</a:t>
            </a:r>
          </a:p>
          <a:p>
            <a:pPr lvl="1"/>
            <a:r>
              <a:rPr lang="en-US" dirty="0"/>
              <a:t>ERAU Prescott Machinist</a:t>
            </a:r>
          </a:p>
          <a:p>
            <a:r>
              <a:rPr lang="en-US" dirty="0"/>
              <a:t>James McClure</a:t>
            </a:r>
          </a:p>
          <a:p>
            <a:pPr lvl="1"/>
            <a:r>
              <a:rPr lang="en-US" dirty="0"/>
              <a:t>Balance concept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46" y="5114609"/>
            <a:ext cx="1126454" cy="174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1961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</TotalTime>
  <Words>134</Words>
  <Application>Microsoft Office PowerPoint</Application>
  <PresentationFormat>On-screen Show (4:3)</PresentationFormat>
  <Paragraphs>44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Courier New</vt:lpstr>
      <vt:lpstr>Wingdings</vt:lpstr>
      <vt:lpstr>Custom Theme</vt:lpstr>
      <vt:lpstr>Low-Range Force Balance Research Project</vt:lpstr>
      <vt:lpstr>What is a Force Balance?</vt:lpstr>
      <vt:lpstr>Project Objective</vt:lpstr>
      <vt:lpstr>Project Requirements</vt:lpstr>
      <vt:lpstr>Project Constraints</vt:lpstr>
      <vt:lpstr>Requirements</vt:lpstr>
      <vt:lpstr>Requirements</vt:lpstr>
      <vt:lpstr>Load Cell Protection</vt:lpstr>
      <vt:lpstr>Special Thanks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ASCEND</dc:title>
  <dc:creator>Clayton</dc:creator>
  <cp:lastModifiedBy>Johnson, Cody A.</cp:lastModifiedBy>
  <cp:revision>174</cp:revision>
  <dcterms:created xsi:type="dcterms:W3CDTF">2014-03-26T18:31:55Z</dcterms:created>
  <dcterms:modified xsi:type="dcterms:W3CDTF">2017-04-08T04:34:27Z</dcterms:modified>
</cp:coreProperties>
</file>